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7" r:id="rId4"/>
    <p:sldId id="269" r:id="rId5"/>
    <p:sldId id="271" r:id="rId6"/>
    <p:sldId id="272" r:id="rId7"/>
    <p:sldId id="273" r:id="rId8"/>
    <p:sldId id="275" r:id="rId9"/>
    <p:sldId id="276" r:id="rId10"/>
    <p:sldId id="268" r:id="rId11"/>
    <p:sldId id="258" r:id="rId12"/>
    <p:sldId id="259" r:id="rId13"/>
    <p:sldId id="264" r:id="rId14"/>
    <p:sldId id="277" r:id="rId15"/>
    <p:sldId id="260" r:id="rId16"/>
    <p:sldId id="265" r:id="rId17"/>
    <p:sldId id="278" r:id="rId18"/>
    <p:sldId id="279" r:id="rId19"/>
    <p:sldId id="262" r:id="rId20"/>
    <p:sldId id="26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1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ciserv.org/isef/students/wizard/index.asp" TargetMode="External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Relationship Id="rId9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6324601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3200" b="1" dirty="0" smtClean="0">
                <a:solidFill>
                  <a:schemeClr val="tx1"/>
                </a:solidFill>
                <a:latin typeface="Times New Roman"/>
                <a:ea typeface="Times New Roman"/>
              </a:rPr>
              <a:t/>
            </a:r>
            <a:br>
              <a:rPr lang="en-US" sz="3200" b="1" dirty="0" smtClean="0">
                <a:solidFill>
                  <a:schemeClr val="tx1"/>
                </a:solidFill>
                <a:latin typeface="Times New Roman"/>
                <a:ea typeface="Times New Roman"/>
              </a:rPr>
            </a:br>
            <a:r>
              <a:rPr lang="en-US" sz="3200" b="1" dirty="0">
                <a:solidFill>
                  <a:schemeClr val="tx1"/>
                </a:solidFill>
                <a:latin typeface="Times New Roman"/>
                <a:ea typeface="Times New Roman"/>
              </a:rPr>
              <a:t/>
            </a:r>
            <a:br>
              <a:rPr lang="en-US" sz="3200" b="1" dirty="0">
                <a:solidFill>
                  <a:schemeClr val="tx1"/>
                </a:solidFill>
                <a:latin typeface="Times New Roman"/>
                <a:ea typeface="Times New Roman"/>
              </a:rPr>
            </a:br>
            <a:r>
              <a:rPr lang="en-US" sz="3200" b="1" dirty="0" smtClean="0">
                <a:solidFill>
                  <a:schemeClr val="tx1"/>
                </a:solidFill>
                <a:latin typeface="Times New Roman"/>
                <a:ea typeface="Times New Roman"/>
              </a:rPr>
              <a:t/>
            </a:r>
            <a:br>
              <a:rPr lang="en-US" sz="3200" b="1" dirty="0" smtClean="0">
                <a:solidFill>
                  <a:schemeClr val="tx1"/>
                </a:solidFill>
                <a:latin typeface="Times New Roman"/>
                <a:ea typeface="Times New Roman"/>
              </a:rPr>
            </a:br>
            <a:r>
              <a:rPr lang="en-US" sz="3200" b="1" dirty="0" err="1" smtClean="0">
                <a:solidFill>
                  <a:schemeClr val="tx1"/>
                </a:solidFill>
                <a:latin typeface="Times New Roman"/>
                <a:ea typeface="Times New Roman"/>
              </a:rPr>
              <a:t>Lec</a:t>
            </a:r>
            <a:r>
              <a:rPr lang="en-US" sz="3200" b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. No. 1</a:t>
            </a:r>
            <a:r>
              <a:rPr lang="en-US" sz="3200" b="1" dirty="0">
                <a:solidFill>
                  <a:schemeClr val="tx1"/>
                </a:solidFill>
                <a:latin typeface="Times New Roman"/>
                <a:ea typeface="Times New Roman"/>
              </a:rPr>
              <a:t/>
            </a:r>
            <a:br>
              <a:rPr lang="en-US" sz="3200" b="1" dirty="0">
                <a:solidFill>
                  <a:schemeClr val="tx1"/>
                </a:solidFill>
                <a:latin typeface="Times New Roman"/>
                <a:ea typeface="Times New Roman"/>
              </a:rPr>
            </a:br>
            <a:r>
              <a:rPr lang="en-US" sz="3200" b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Safety </a:t>
            </a:r>
            <a:r>
              <a:rPr lang="en-US" sz="3200" b="1" dirty="0">
                <a:solidFill>
                  <a:schemeClr val="tx1"/>
                </a:solidFill>
                <a:latin typeface="Times New Roman"/>
                <a:ea typeface="Times New Roman"/>
              </a:rPr>
              <a:t>in the microbiological laboratory, D</a:t>
            </a:r>
            <a:r>
              <a:rPr lang="en-US" sz="3200" b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emonstration </a:t>
            </a:r>
            <a:r>
              <a:rPr lang="en-US" sz="3200" b="1" dirty="0">
                <a:solidFill>
                  <a:schemeClr val="tx1"/>
                </a:solidFill>
                <a:latin typeface="Times New Roman"/>
                <a:ea typeface="Times New Roman"/>
              </a:rPr>
              <a:t>of laboratory equipment's, </a:t>
            </a:r>
            <a:r>
              <a:rPr lang="en-US" sz="3200" b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their </a:t>
            </a:r>
            <a:r>
              <a:rPr lang="en-US" sz="3200" b="1" dirty="0">
                <a:solidFill>
                  <a:schemeClr val="tx1"/>
                </a:solidFill>
                <a:latin typeface="Times New Roman"/>
                <a:ea typeface="Times New Roman"/>
              </a:rPr>
              <a:t>basic functions and </a:t>
            </a:r>
            <a:r>
              <a:rPr lang="en-US" sz="3200" b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handling </a:t>
            </a:r>
            <a:br>
              <a:rPr lang="en-US" sz="3200" b="1" dirty="0" smtClean="0">
                <a:solidFill>
                  <a:schemeClr val="tx1"/>
                </a:solidFill>
                <a:latin typeface="Times New Roman"/>
                <a:ea typeface="Times New Roman"/>
              </a:rPr>
            </a:br>
            <a:r>
              <a:rPr lang="en-US" sz="3200" b="1" dirty="0" smtClean="0">
                <a:solidFill>
                  <a:schemeClr val="tx1"/>
                </a:solidFill>
                <a:latin typeface="Times New Roman"/>
                <a:ea typeface="Times New Roman"/>
              </a:rPr>
              <a:t/>
            </a:r>
            <a:br>
              <a:rPr lang="en-US" sz="3200" b="1" dirty="0" smtClean="0">
                <a:solidFill>
                  <a:schemeClr val="tx1"/>
                </a:solidFill>
                <a:latin typeface="Times New Roman"/>
                <a:ea typeface="Times New Roman"/>
              </a:rPr>
            </a:br>
            <a:r>
              <a:rPr lang="en-US" sz="2700" b="1" dirty="0" smtClean="0">
                <a:solidFill>
                  <a:prstClr val="black"/>
                </a:solidFill>
                <a:effectLst/>
                <a:latin typeface="Cambria" pitchFamily="18" charset="0"/>
              </a:rPr>
              <a:t>Prof.</a:t>
            </a:r>
            <a:r>
              <a:rPr lang="en-US" sz="2700" b="1" dirty="0">
                <a:solidFill>
                  <a:prstClr val="black"/>
                </a:solidFill>
                <a:effectLst/>
                <a:latin typeface="Cambria" pitchFamily="18" charset="0"/>
              </a:rPr>
              <a:t/>
            </a:r>
            <a:br>
              <a:rPr lang="en-US" sz="2700" b="1" dirty="0">
                <a:solidFill>
                  <a:prstClr val="black"/>
                </a:solidFill>
                <a:effectLst/>
                <a:latin typeface="Cambria" pitchFamily="18" charset="0"/>
              </a:rPr>
            </a:br>
            <a:r>
              <a:rPr lang="en-US" sz="2700" b="1" dirty="0">
                <a:solidFill>
                  <a:prstClr val="black"/>
                </a:solidFill>
                <a:effectLst/>
                <a:latin typeface="Cambria" pitchFamily="18" charset="0"/>
              </a:rPr>
              <a:t>Dr. </a:t>
            </a:r>
            <a:r>
              <a:rPr lang="en-US" sz="2700" b="1" dirty="0" err="1">
                <a:solidFill>
                  <a:prstClr val="black"/>
                </a:solidFill>
                <a:effectLst/>
                <a:latin typeface="Cambria" pitchFamily="18" charset="0"/>
              </a:rPr>
              <a:t>Rasha</a:t>
            </a:r>
            <a:r>
              <a:rPr lang="en-US" sz="2700" b="1" dirty="0">
                <a:solidFill>
                  <a:prstClr val="black"/>
                </a:solidFill>
                <a:effectLst/>
                <a:latin typeface="Cambria" pitchFamily="18" charset="0"/>
              </a:rPr>
              <a:t> M. </a:t>
            </a:r>
            <a:r>
              <a:rPr lang="en-US" sz="2700" b="1" dirty="0" smtClean="0">
                <a:solidFill>
                  <a:prstClr val="black"/>
                </a:solidFill>
                <a:effectLst/>
                <a:latin typeface="Cambria" pitchFamily="18" charset="0"/>
              </a:rPr>
              <a:t>Othman</a:t>
            </a:r>
            <a:br>
              <a:rPr lang="en-US" sz="2700" b="1" dirty="0" smtClean="0">
                <a:solidFill>
                  <a:prstClr val="black"/>
                </a:solidFill>
                <a:effectLst/>
                <a:latin typeface="Cambria" pitchFamily="18" charset="0"/>
              </a:rPr>
            </a:br>
            <a:r>
              <a:rPr lang="en-US" sz="2700" b="1" dirty="0" smtClean="0">
                <a:solidFill>
                  <a:prstClr val="black"/>
                </a:solidFill>
                <a:effectLst/>
                <a:latin typeface="Cambria" pitchFamily="18" charset="0"/>
              </a:rPr>
              <a:t>Assist. </a:t>
            </a:r>
            <a:r>
              <a:rPr lang="en-US" sz="2700" b="1" dirty="0" err="1" smtClean="0">
                <a:solidFill>
                  <a:prstClr val="black"/>
                </a:solidFill>
                <a:effectLst/>
                <a:latin typeface="Cambria" pitchFamily="18" charset="0"/>
              </a:rPr>
              <a:t>Lec</a:t>
            </a:r>
            <a:r>
              <a:rPr lang="en-US" sz="2700" b="1" dirty="0" smtClean="0">
                <a:solidFill>
                  <a:prstClr val="black"/>
                </a:solidFill>
                <a:effectLst/>
                <a:latin typeface="Cambria" pitchFamily="18" charset="0"/>
              </a:rPr>
              <a:t>.</a:t>
            </a:r>
            <a:br>
              <a:rPr lang="en-US" sz="2700" b="1" dirty="0" smtClean="0">
                <a:solidFill>
                  <a:prstClr val="black"/>
                </a:solidFill>
                <a:effectLst/>
                <a:latin typeface="Cambria" pitchFamily="18" charset="0"/>
              </a:rPr>
            </a:br>
            <a:r>
              <a:rPr lang="en-US" sz="2700" b="1" dirty="0" smtClean="0">
                <a:solidFill>
                  <a:prstClr val="black"/>
                </a:solidFill>
                <a:effectLst/>
                <a:latin typeface="Cambria" pitchFamily="18" charset="0"/>
              </a:rPr>
              <a:t>Nada S. </a:t>
            </a:r>
            <a:r>
              <a:rPr lang="en-US" sz="2700" b="1" dirty="0" err="1" smtClean="0">
                <a:solidFill>
                  <a:prstClr val="black"/>
                </a:solidFill>
                <a:effectLst/>
                <a:latin typeface="Cambria" pitchFamily="18" charset="0"/>
              </a:rPr>
              <a:t>Hadi</a:t>
            </a:r>
            <a:r>
              <a:rPr lang="en-US" sz="3200" b="1" dirty="0">
                <a:solidFill>
                  <a:schemeClr val="tx1"/>
                </a:solidFill>
                <a:latin typeface="Times New Roman"/>
                <a:ea typeface="Times New Roman"/>
              </a:rPr>
              <a:t/>
            </a:r>
            <a:br>
              <a:rPr lang="en-US" sz="3200" b="1" dirty="0">
                <a:solidFill>
                  <a:schemeClr val="tx1"/>
                </a:solidFill>
                <a:latin typeface="Times New Roman"/>
                <a:ea typeface="Times New Roman"/>
              </a:rPr>
            </a:br>
            <a:r>
              <a:rPr lang="en-US" sz="3200" b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>
                <a:solidFill>
                  <a:schemeClr val="tx1"/>
                </a:solidFill>
                <a:ea typeface="Calibri"/>
              </a:rPr>
              <a:t/>
            </a:r>
            <a:br>
              <a:rPr lang="en-US" sz="3200" dirty="0">
                <a:solidFill>
                  <a:schemeClr val="tx1"/>
                </a:solidFill>
                <a:ea typeface="Calibri"/>
              </a:rPr>
            </a:br>
            <a:endParaRPr lang="ar-IQ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894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323528" y="260648"/>
            <a:ext cx="8229600" cy="1371600"/>
          </a:xfrm>
          <a:prstGeom prst="rect">
            <a:avLst/>
          </a:prstGeom>
        </p:spPr>
        <p:txBody>
          <a:bodyPr/>
          <a:lstStyle>
            <a:lvl1pPr marL="320040" indent="-320040" algn="r" defTabSz="914400" rtl="1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 rtl="0">
              <a:buClr>
                <a:srgbClr val="F14124">
                  <a:lumMod val="75000"/>
                </a:srgbClr>
              </a:buClr>
              <a:buFont typeface="Georgia" pitchFamily="18" charset="0"/>
              <a:buNone/>
            </a:pPr>
            <a:r>
              <a:rPr lang="en-GB" altLang="ar-IQ" sz="44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Why does it matter</a:t>
            </a:r>
            <a:r>
              <a:rPr lang="en-GB" altLang="ar-IQ" dirty="0" smtClean="0">
                <a:solidFill>
                  <a:srgbClr val="C00000"/>
                </a:solidFill>
              </a:rPr>
              <a:t>?</a:t>
            </a:r>
            <a:endParaRPr lang="en-US" altLang="ar-IQ" dirty="0" smtClean="0">
              <a:solidFill>
                <a:srgbClr val="C00000"/>
              </a:solidFill>
            </a:endParaRPr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 bwMode="auto">
          <a:xfrm>
            <a:off x="3635896" y="1981200"/>
            <a:ext cx="5050904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Clr>
                <a:srgbClr val="00007D"/>
              </a:buClr>
              <a:buFont typeface="Wingdings" pitchFamily="2" charset="2"/>
              <a:buChar char="v"/>
              <a:defRPr/>
            </a:pPr>
            <a:r>
              <a:rPr lang="en-GB" altLang="ar-IQ" sz="2800" b="1" kern="0" dirty="0" smtClean="0">
                <a:solidFill>
                  <a:srgbClr val="C00000"/>
                </a:solidFill>
                <a:latin typeface="Arial"/>
              </a:rPr>
              <a:t>Safe working protects:</a:t>
            </a:r>
          </a:p>
          <a:p>
            <a:pPr lvl="1" eaLnBrk="1" hangingPunct="1">
              <a:buClr>
                <a:srgbClr val="9999CC"/>
              </a:buClr>
              <a:buFont typeface="Wingdings" pitchFamily="2" charset="2"/>
              <a:buChar char="Ø"/>
              <a:defRPr/>
            </a:pPr>
            <a:r>
              <a:rPr lang="en-GB" altLang="ar-IQ" sz="2400" kern="0" dirty="0" smtClean="0">
                <a:solidFill>
                  <a:srgbClr val="000000"/>
                </a:solidFill>
                <a:latin typeface="Arial"/>
              </a:rPr>
              <a:t>You</a:t>
            </a:r>
          </a:p>
          <a:p>
            <a:pPr lvl="1" eaLnBrk="1" hangingPunct="1">
              <a:buClr>
                <a:srgbClr val="9999CC"/>
              </a:buClr>
              <a:buFont typeface="Wingdings" pitchFamily="2" charset="2"/>
              <a:buChar char="Ø"/>
              <a:defRPr/>
            </a:pPr>
            <a:r>
              <a:rPr lang="en-GB" altLang="ar-IQ" sz="2400" kern="0" dirty="0" smtClean="0">
                <a:solidFill>
                  <a:srgbClr val="000000"/>
                </a:solidFill>
                <a:latin typeface="Arial"/>
              </a:rPr>
              <a:t>Other lab workers</a:t>
            </a:r>
          </a:p>
          <a:p>
            <a:pPr lvl="1" eaLnBrk="1" hangingPunct="1">
              <a:buClr>
                <a:srgbClr val="9999CC"/>
              </a:buClr>
              <a:buFont typeface="Wingdings" pitchFamily="2" charset="2"/>
              <a:buChar char="Ø"/>
              <a:defRPr/>
            </a:pPr>
            <a:r>
              <a:rPr lang="en-GB" altLang="ar-IQ" sz="2400" kern="0" dirty="0" smtClean="0">
                <a:solidFill>
                  <a:srgbClr val="000000"/>
                </a:solidFill>
                <a:latin typeface="Arial"/>
              </a:rPr>
              <a:t>Cleaners</a:t>
            </a:r>
          </a:p>
          <a:p>
            <a:pPr lvl="1" eaLnBrk="1" hangingPunct="1">
              <a:buClr>
                <a:srgbClr val="9999CC"/>
              </a:buClr>
              <a:buFont typeface="Wingdings" pitchFamily="2" charset="2"/>
              <a:buChar char="Ø"/>
              <a:defRPr/>
            </a:pPr>
            <a:r>
              <a:rPr lang="en-GB" altLang="ar-IQ" sz="2400" kern="0" dirty="0" smtClean="0">
                <a:solidFill>
                  <a:srgbClr val="000000"/>
                </a:solidFill>
                <a:latin typeface="Arial"/>
              </a:rPr>
              <a:t>Visitors</a:t>
            </a:r>
          </a:p>
          <a:p>
            <a:pPr lvl="1" eaLnBrk="1" hangingPunct="1">
              <a:buClr>
                <a:srgbClr val="9999CC"/>
              </a:buClr>
              <a:buFont typeface="Wingdings" pitchFamily="2" charset="2"/>
              <a:buChar char="Ø"/>
              <a:defRPr/>
            </a:pPr>
            <a:r>
              <a:rPr lang="en-GB" altLang="ar-IQ" sz="2400" kern="0" dirty="0" smtClean="0">
                <a:solidFill>
                  <a:srgbClr val="000000"/>
                </a:solidFill>
                <a:latin typeface="Arial"/>
              </a:rPr>
              <a:t>Your work</a:t>
            </a:r>
            <a:endParaRPr lang="en-US" altLang="ar-IQ" sz="2400" kern="0" dirty="0" smtClean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" name="Picture 7" descr="MCj0287501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60848"/>
            <a:ext cx="2160588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6093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>
              <a:lnSpc>
                <a:spcPct val="150000"/>
              </a:lnSpc>
              <a:spcAft>
                <a:spcPts val="1000"/>
              </a:spcAft>
            </a:pPr>
            <a:r>
              <a:rPr lang="en-US" sz="3200" b="1" dirty="0">
                <a:solidFill>
                  <a:srgbClr val="FF0000"/>
                </a:solidFill>
                <a:effectLst/>
                <a:latin typeface="Times New Roman"/>
                <a:ea typeface="Times New Roman"/>
                <a:cs typeface="+mn-cs"/>
              </a:rPr>
              <a:t>Basic principles for biosafety:  </a:t>
            </a:r>
            <a:r>
              <a:rPr lang="en-US" sz="3200" dirty="0">
                <a:effectLst/>
                <a:latin typeface="Calibri"/>
                <a:ea typeface="Calibri"/>
                <a:cs typeface="+mn-cs"/>
              </a:rPr>
              <a:t/>
            </a:r>
            <a:br>
              <a:rPr lang="en-US" sz="3200" dirty="0">
                <a:effectLst/>
                <a:latin typeface="Calibri"/>
                <a:ea typeface="Calibri"/>
                <a:cs typeface="+mn-cs"/>
              </a:rPr>
            </a:br>
            <a:endParaRPr lang="ar-IQ" sz="3200" dirty="0"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 rtl="0">
              <a:lnSpc>
                <a:spcPct val="150000"/>
              </a:lnSpc>
              <a:buFont typeface="Wingdings"/>
              <a:buChar char=""/>
            </a:pPr>
            <a:r>
              <a:rPr lang="en-US" sz="3600" dirty="0">
                <a:solidFill>
                  <a:srgbClr val="000000"/>
                </a:solidFill>
                <a:latin typeface="Times New Roman"/>
                <a:ea typeface="Times New Roman"/>
              </a:rPr>
              <a:t>Personal protection </a:t>
            </a:r>
            <a:endParaRPr lang="en-US" sz="3600" dirty="0"/>
          </a:p>
          <a:p>
            <a:pPr lvl="0" algn="just" rtl="0">
              <a:lnSpc>
                <a:spcPct val="150000"/>
              </a:lnSpc>
              <a:buFont typeface="Wingdings"/>
              <a:buChar char=""/>
            </a:pPr>
            <a:r>
              <a:rPr lang="en-US" sz="3600" dirty="0">
                <a:solidFill>
                  <a:srgbClr val="000000"/>
                </a:solidFill>
                <a:latin typeface="Times New Roman"/>
                <a:ea typeface="Times New Roman"/>
              </a:rPr>
              <a:t>Procedures  </a:t>
            </a:r>
            <a:endParaRPr lang="en-US" sz="3600" dirty="0"/>
          </a:p>
          <a:p>
            <a:pPr marL="0" lvl="0" indent="0" algn="just" rtl="0">
              <a:lnSpc>
                <a:spcPct val="150000"/>
              </a:lnSpc>
              <a:buNone/>
            </a:pPr>
            <a:r>
              <a:rPr lang="en-US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endParaRPr lang="en-US" sz="3600" dirty="0"/>
          </a:p>
          <a:p>
            <a:pPr marL="0" indent="0" algn="l" rtl="0">
              <a:buNone/>
            </a:pP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95652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"/>
            <a:ext cx="8229600" cy="6202363"/>
          </a:xfrm>
        </p:spPr>
        <p:txBody>
          <a:bodyPr>
            <a:normAutofit fontScale="25000" lnSpcReduction="20000"/>
          </a:bodyPr>
          <a:lstStyle/>
          <a:p>
            <a:pPr marL="0" lvl="0" indent="0" algn="ctr" rtl="0">
              <a:lnSpc>
                <a:spcPct val="150000"/>
              </a:lnSpc>
              <a:spcAft>
                <a:spcPts val="1000"/>
              </a:spcAft>
              <a:buNone/>
            </a:pPr>
            <a:r>
              <a:rPr lang="en-US" sz="13500" b="1" dirty="0">
                <a:solidFill>
                  <a:srgbClr val="FF000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Personal protection:</a:t>
            </a:r>
            <a:endParaRPr lang="en-US" sz="135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 algn="just" rtl="0">
              <a:lnSpc>
                <a:spcPct val="150000"/>
              </a:lnSpc>
              <a:spcAft>
                <a:spcPts val="1000"/>
              </a:spcAft>
              <a:buFont typeface="Times New Roman"/>
              <a:buChar char="-"/>
            </a:pPr>
            <a:r>
              <a:rPr lang="en-US" sz="9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Read </a:t>
            </a:r>
            <a:r>
              <a:rPr lang="en-US" sz="9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instructions carefully before attempting to do anything. </a:t>
            </a:r>
            <a:endParaRPr lang="en-US" sz="96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 algn="just" rtl="0">
              <a:lnSpc>
                <a:spcPct val="150000"/>
              </a:lnSpc>
              <a:spcAft>
                <a:spcPts val="1000"/>
              </a:spcAft>
              <a:buFont typeface="Times New Roman"/>
              <a:buChar char="-"/>
            </a:pPr>
            <a:r>
              <a:rPr lang="en-US" sz="9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Never do unauthorized experiments and never work alone in laboratory especially  when hazardous operations are conducted. </a:t>
            </a:r>
            <a:endParaRPr lang="en-US" sz="96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 algn="just" rtl="0">
              <a:lnSpc>
                <a:spcPct val="150000"/>
              </a:lnSpc>
              <a:spcAft>
                <a:spcPts val="1000"/>
              </a:spcAft>
              <a:buFont typeface="Times New Roman"/>
              <a:buChar char="-"/>
            </a:pPr>
            <a:r>
              <a:rPr lang="en-US" sz="9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Know the location of safety equipment and emergency procedures in your area. </a:t>
            </a:r>
            <a:endParaRPr lang="en-US" sz="96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 algn="just" rtl="0">
              <a:lnSpc>
                <a:spcPct val="150000"/>
              </a:lnSpc>
              <a:spcAft>
                <a:spcPts val="1000"/>
              </a:spcAft>
              <a:buFont typeface="Times New Roman"/>
              <a:buChar char="-"/>
            </a:pPr>
            <a:r>
              <a:rPr lang="en-US" sz="9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Do not use or store highly flammable solvents near electrical equipment.</a:t>
            </a:r>
            <a:endParaRPr lang="en-US" sz="96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 algn="just" rtl="0">
              <a:lnSpc>
                <a:spcPct val="150000"/>
              </a:lnSpc>
              <a:spcAft>
                <a:spcPts val="1000"/>
              </a:spcAft>
              <a:buFont typeface="Times New Roman"/>
              <a:buChar char="-"/>
            </a:pPr>
            <a:r>
              <a:rPr lang="en-US" sz="9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Notify your supervisor if any accident occurs. </a:t>
            </a:r>
            <a:endParaRPr lang="en-US" sz="96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56526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Personal 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protection: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05400"/>
          </a:xfrm>
        </p:spPr>
        <p:txBody>
          <a:bodyPr>
            <a:normAutofit fontScale="92500"/>
          </a:bodyPr>
          <a:lstStyle/>
          <a:p>
            <a:pPr lvl="0" algn="just" rtl="0">
              <a:lnSpc>
                <a:spcPct val="150000"/>
              </a:lnSpc>
              <a:buFont typeface="Times New Roman"/>
              <a:buChar char="-"/>
            </a:pP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Always wear laboratory coat, eye protection and gloves. </a:t>
            </a:r>
            <a:endParaRPr lang="en-US" sz="26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 algn="just" rtl="0">
              <a:lnSpc>
                <a:spcPct val="150000"/>
              </a:lnSpc>
              <a:buFont typeface="Times New Roman"/>
              <a:buChar char="-"/>
            </a:pP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Do not wear laboratory clothing outside the laboratory.</a:t>
            </a:r>
            <a:r>
              <a:rPr lang="en-US" sz="2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endParaRPr lang="en-US" sz="26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 algn="just" rtl="0">
              <a:lnSpc>
                <a:spcPct val="150000"/>
              </a:lnSpc>
              <a:buFont typeface="Times New Roman"/>
              <a:buChar char="-"/>
            </a:pPr>
            <a:r>
              <a:rPr lang="en-US" sz="2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Do 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not wear open toe shoes. </a:t>
            </a:r>
            <a:endParaRPr lang="en-US" sz="26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 algn="just" rtl="0">
              <a:lnSpc>
                <a:spcPct val="150000"/>
              </a:lnSpc>
              <a:buFont typeface="Times New Roman"/>
              <a:buChar char="-"/>
            </a:pP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Wear mask to avoid possible exposure to chemical powders.</a:t>
            </a:r>
            <a:endParaRPr lang="en-US" sz="26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 algn="just" rtl="0">
              <a:lnSpc>
                <a:spcPct val="150000"/>
              </a:lnSpc>
              <a:buFont typeface="Times New Roman"/>
              <a:buChar char="-"/>
            </a:pP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Wash hands with water and soap after handling </a:t>
            </a:r>
            <a:r>
              <a:rPr lang="en-US" sz="2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with infectious 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materials and before leaving the laboratory. </a:t>
            </a:r>
            <a:endParaRPr lang="en-US" sz="26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 algn="just" rtl="0">
              <a:lnSpc>
                <a:spcPct val="150000"/>
              </a:lnSpc>
              <a:buFont typeface="Times New Roman"/>
              <a:buChar char="-"/>
            </a:pP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Never eat, smoke, drink, handling of contact lenses or apply cosmetics in the laboratory </a:t>
            </a:r>
            <a:endParaRPr lang="en-US" sz="26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indent="0" algn="l" rtl="0">
              <a:buNone/>
            </a:pP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1216290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2804" y="2939494"/>
            <a:ext cx="2232248" cy="184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134" y="401384"/>
            <a:ext cx="2278735" cy="2182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http://www.keystonecap.com/catalog/shoe_covers/images/sc_default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0" r="20792" b="8857"/>
          <a:stretch/>
        </p:blipFill>
        <p:spPr bwMode="auto">
          <a:xfrm>
            <a:off x="6618007" y="346828"/>
            <a:ext cx="2249714" cy="2291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892" y="4905376"/>
            <a:ext cx="2501167" cy="1608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http://3.imimg.com/data3/NA/YX/MY-999137/surgical-gloves-250x25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007" y="2819400"/>
            <a:ext cx="2371725" cy="208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11" t="2570" b="10096"/>
          <a:stretch/>
        </p:blipFill>
        <p:spPr bwMode="auto">
          <a:xfrm>
            <a:off x="304800" y="346828"/>
            <a:ext cx="3913783" cy="5977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NoFood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36336" y="4803336"/>
            <a:ext cx="1813056" cy="181305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88919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400800"/>
          </a:xfrm>
        </p:spPr>
        <p:txBody>
          <a:bodyPr>
            <a:normAutofit fontScale="92500" lnSpcReduction="20000"/>
          </a:bodyPr>
          <a:lstStyle/>
          <a:p>
            <a:pPr marL="0" indent="0" algn="ctr" rtl="0">
              <a:lnSpc>
                <a:spcPct val="150000"/>
              </a:lnSpc>
              <a:buNone/>
            </a:pPr>
            <a:r>
              <a:rPr lang="en-US" sz="35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Procedures : </a:t>
            </a:r>
            <a:endParaRPr lang="en-US" sz="35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rtl="0">
              <a:lnSpc>
                <a:spcPct val="150000"/>
              </a:lnSpc>
              <a:buFont typeface="Times New Roman"/>
              <a:buChar char="-"/>
            </a:pPr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Microbiological cultures (bacteria, viruses, parasites, and fungi) must be labelled correctly and stored securely. </a:t>
            </a:r>
            <a:endParaRPr lang="en-US" sz="25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 algn="just" rtl="0">
              <a:lnSpc>
                <a:spcPct val="150000"/>
              </a:lnSpc>
              <a:buFont typeface="Times New Roman"/>
              <a:buChar char="-"/>
            </a:pPr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Benches and equipment must be disinfected before and after use.</a:t>
            </a:r>
            <a:endParaRPr lang="en-US" sz="25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 algn="just" rtl="0">
              <a:lnSpc>
                <a:spcPct val="150000"/>
              </a:lnSpc>
              <a:buFont typeface="Times New Roman"/>
              <a:buChar char="-"/>
            </a:pPr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No mouth pipetting. Use mechanical pipetting devices. </a:t>
            </a:r>
            <a:endParaRPr lang="en-US" sz="25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 algn="just" rtl="0">
              <a:lnSpc>
                <a:spcPct val="150000"/>
              </a:lnSpc>
              <a:buFont typeface="Times New Roman"/>
              <a:buChar char="-"/>
            </a:pPr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Cracked glassware should not be used. Do not place hot glassware in </a:t>
            </a:r>
            <a:r>
              <a:rPr lang="en-US" sz="25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water, rapid </a:t>
            </a:r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cooling may make it shatter. </a:t>
            </a:r>
            <a:endParaRPr lang="en-US" sz="25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 algn="just" rtl="0">
              <a:lnSpc>
                <a:spcPct val="150000"/>
              </a:lnSpc>
              <a:buFont typeface="Times New Roman"/>
              <a:buChar char="-"/>
            </a:pPr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Make sure all chemicals are clearly and currently labelled with the substance name, concentration, date, and name of the individual responsible.</a:t>
            </a:r>
            <a:endParaRPr lang="en-US" sz="25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 algn="just" rtl="0">
              <a:lnSpc>
                <a:spcPct val="150000"/>
              </a:lnSpc>
              <a:buFont typeface="Times New Roman"/>
              <a:buChar char="-"/>
            </a:pPr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Contaminated liquids must be decontaminated (chemically or physically) before discharge to the sink. </a:t>
            </a:r>
            <a:endParaRPr lang="en-US" sz="25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9794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sz="3200" dirty="0">
                <a:solidFill>
                  <a:srgbClr val="FF0000"/>
                </a:solidFill>
              </a:rPr>
              <a:t>Procedures :</a:t>
            </a:r>
            <a:r>
              <a:rPr lang="en-US" dirty="0"/>
              <a:t> </a:t>
            </a:r>
            <a:br>
              <a:rPr lang="en-US" dirty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>
            <a:normAutofit lnSpcReduction="10000"/>
          </a:bodyPr>
          <a:lstStyle/>
          <a:p>
            <a:pPr lvl="0" algn="just" rtl="0">
              <a:lnSpc>
                <a:spcPct val="150000"/>
              </a:lnSpc>
              <a:buFont typeface="Times New Roman"/>
              <a:buChar char="-"/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In the lab, waste must be contained in a biohazard box with an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autoclavable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biohazard bag (usually yellow) . </a:t>
            </a:r>
            <a:endParaRPr lang="en-US" sz="2000" dirty="0">
              <a:solidFill>
                <a:prstClr val="black">
                  <a:lumMod val="50000"/>
                  <a:lumOff val="50000"/>
                </a:prstClr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 algn="just" rtl="0">
              <a:lnSpc>
                <a:spcPct val="150000"/>
              </a:lnSpc>
              <a:buFont typeface="Times New Roman"/>
              <a:buChar char="-"/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Sterilize solids by autoclaving, then transfer into a different bag to indicate that the waste has been deactivated. </a:t>
            </a:r>
            <a:endParaRPr lang="en-US" sz="2000" dirty="0">
              <a:solidFill>
                <a:prstClr val="black">
                  <a:lumMod val="50000"/>
                  <a:lumOff val="50000"/>
                </a:prstClr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 algn="just" rtl="0">
              <a:lnSpc>
                <a:spcPct val="150000"/>
              </a:lnSpc>
              <a:buFont typeface="Times New Roman"/>
              <a:buChar char="-"/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All procedures should be performed in a way that minimizes the formation of aerosols and droplets. </a:t>
            </a:r>
            <a:endParaRPr lang="en-US" sz="2000" dirty="0">
              <a:solidFill>
                <a:prstClr val="black">
                  <a:lumMod val="50000"/>
                  <a:lumOff val="50000"/>
                </a:prstClr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 algn="just" rtl="0">
              <a:lnSpc>
                <a:spcPct val="150000"/>
              </a:lnSpc>
              <a:buFont typeface="Times New Roman"/>
              <a:buChar char="-"/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All spills, accidents and exposures to infectious materials must be reported to the laboratory supervisor. </a:t>
            </a:r>
            <a:endParaRPr lang="en-US" sz="2000" dirty="0">
              <a:solidFill>
                <a:prstClr val="black">
                  <a:lumMod val="50000"/>
                  <a:lumOff val="50000"/>
                </a:prstClr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 algn="just" rtl="0">
              <a:lnSpc>
                <a:spcPct val="150000"/>
              </a:lnSpc>
              <a:buFont typeface="Times New Roman"/>
              <a:buChar char="-"/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The laboratory should be kept neat, clean and free of materials that are not pertinent to the work. </a:t>
            </a:r>
            <a:endParaRPr lang="en-US" sz="2000" dirty="0">
              <a:solidFill>
                <a:prstClr val="black">
                  <a:lumMod val="50000"/>
                  <a:lumOff val="50000"/>
                </a:prstClr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 algn="just" rtl="0">
              <a:lnSpc>
                <a:spcPct val="150000"/>
              </a:lnSpc>
              <a:buFont typeface="Times New Roman"/>
              <a:buChar char="-"/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Work surfaces must be decontaminated after any spill and at the end of the day. </a:t>
            </a:r>
            <a:endParaRPr lang="en-US" sz="2000" dirty="0">
              <a:solidFill>
                <a:prstClr val="black">
                  <a:lumMod val="50000"/>
                  <a:lumOff val="50000"/>
                </a:prstClr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indent="0" algn="l" rtl="0">
              <a:buNone/>
            </a:pPr>
            <a:endParaRPr lang="ar-IQ" sz="1800" dirty="0"/>
          </a:p>
        </p:txBody>
      </p:sp>
    </p:spTree>
    <p:extLst>
      <p:ext uri="{BB962C8B-B14F-4D97-AF65-F5344CB8AC3E}">
        <p14:creationId xmlns:p14="http://schemas.microsoft.com/office/powerpoint/2010/main" val="197673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ntidy16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838200"/>
            <a:ext cx="4394448" cy="2411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Gown&amp;LogTab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38200"/>
            <a:ext cx="4038600" cy="2499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C:\Documents and Settings\stlane\My Documents\My Pictures\Lab Safety 1910.1450\labche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38601"/>
            <a:ext cx="4286250" cy="2600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labsafety-tre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90247" y="4038601"/>
            <a:ext cx="3725153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28370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r.Nada\Desktop\waste-management-in-public-heal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33000"/>
            <a:ext cx="9144000" cy="42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r.Nada\Desktop\download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45543"/>
            <a:ext cx="9144000" cy="345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8220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82000" cy="1447800"/>
          </a:xfrm>
        </p:spPr>
        <p:txBody>
          <a:bodyPr/>
          <a:lstStyle/>
          <a:p>
            <a:pPr rtl="0">
              <a:lnSpc>
                <a:spcPct val="1500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FF0000"/>
                </a:solidFill>
                <a:effectLst/>
                <a:latin typeface="Times New Roman"/>
                <a:ea typeface="Times New Roman"/>
                <a:cs typeface="Arial"/>
              </a:rPr>
              <a:t>Collection, transportation and submission of samples for laboratory diagnosis </a:t>
            </a:r>
            <a:r>
              <a:rPr lang="en-US" sz="2000" dirty="0">
                <a:effectLst/>
                <a:latin typeface="Calibri"/>
                <a:ea typeface="Calibri"/>
                <a:cs typeface="Arial"/>
              </a:rPr>
              <a:t/>
            </a:r>
            <a:br>
              <a:rPr lang="en-US" sz="2000" dirty="0">
                <a:effectLst/>
                <a:latin typeface="Calibri"/>
                <a:ea typeface="Calibri"/>
                <a:cs typeface="Arial"/>
              </a:rPr>
            </a:br>
            <a:endParaRPr lang="ar-IQ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5257800"/>
          </a:xfrm>
        </p:spPr>
        <p:txBody>
          <a:bodyPr>
            <a:normAutofit fontScale="92500" lnSpcReduction="10000"/>
          </a:bodyPr>
          <a:lstStyle/>
          <a:p>
            <a:pPr marL="0" indent="0" algn="just" rtl="0">
              <a:lnSpc>
                <a:spcPct val="150000"/>
              </a:lnSpc>
              <a:spcAft>
                <a:spcPts val="10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Before the laboratory investigation is under taken, a complete case history should be submitted to help laboratory staff to decide on the range of possible agents, to select the most appropriate tests. </a:t>
            </a:r>
            <a:endParaRPr lang="en-US" sz="1800" dirty="0">
              <a:latin typeface="Calibri"/>
              <a:ea typeface="Calibri"/>
              <a:cs typeface="Arial"/>
            </a:endParaRPr>
          </a:p>
          <a:p>
            <a:pPr marL="0" lvl="0" indent="0" algn="ctr" rtl="0">
              <a:lnSpc>
                <a:spcPct val="150000"/>
              </a:lnSpc>
              <a:spcAft>
                <a:spcPts val="1000"/>
              </a:spcAft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General guide lines in  collection, transportation and diagnosis of samples : 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lvl="0" indent="0" algn="just" rtl="0">
              <a:lnSpc>
                <a:spcPct val="150000"/>
              </a:lnSpc>
              <a:spcAft>
                <a:spcPts val="10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1- Samples should be taken from living or recently dead animals. 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lvl="0" indent="0" algn="just" rtl="0">
              <a:lnSpc>
                <a:spcPct val="150000"/>
              </a:lnSpc>
              <a:spcAft>
                <a:spcPts val="10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2- Samples should be taken from the effected site as early as possible especially in viral diseases because shedding of virus is usually maximal in the early infection. 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 algn="l" rtl="0">
              <a:buNone/>
            </a:pP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73913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3352800" cy="1600200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3200" b="1" dirty="0">
                <a:solidFill>
                  <a:srgbClr val="000000"/>
                </a:solidFill>
                <a:effectLst/>
                <a:latin typeface="Times New Roman"/>
                <a:ea typeface="Times New Roman"/>
                <a:cs typeface="+mn-cs"/>
              </a:rPr>
              <a:t>Some definitions: </a:t>
            </a:r>
            <a:r>
              <a:rPr lang="en-US" sz="3200" dirty="0">
                <a:effectLst/>
                <a:latin typeface="Calibri"/>
                <a:ea typeface="Calibri"/>
                <a:cs typeface="+mn-cs"/>
              </a:rPr>
              <a:t/>
            </a:r>
            <a:br>
              <a:rPr lang="en-US" sz="3200" dirty="0">
                <a:effectLst/>
                <a:latin typeface="Calibri"/>
                <a:ea typeface="Calibri"/>
                <a:cs typeface="+mn-cs"/>
              </a:rPr>
            </a:br>
            <a:endParaRPr lang="ar-IQ" sz="3200" dirty="0"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0">
              <a:lnSpc>
                <a:spcPct val="150000"/>
              </a:lnSpc>
              <a:spcAft>
                <a:spcPts val="1000"/>
              </a:spcAft>
            </a:pPr>
            <a:r>
              <a:rPr lang="en-US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Biosafety: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  The technologies and practices that are implemented to prevent the unintentional exposure to pathogens and toxins. </a:t>
            </a:r>
            <a:endParaRPr lang="en-US" sz="1800" dirty="0">
              <a:latin typeface="Calibri"/>
              <a:ea typeface="Calibri"/>
              <a:cs typeface="Arial"/>
            </a:endParaRPr>
          </a:p>
          <a:p>
            <a:pPr algn="just" rtl="0">
              <a:lnSpc>
                <a:spcPct val="150000"/>
              </a:lnSpc>
              <a:spcAft>
                <a:spcPts val="1000"/>
              </a:spcAft>
            </a:pPr>
            <a:r>
              <a:rPr lang="en-US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Biohazard:</a:t>
            </a:r>
            <a:r>
              <a:rPr lang="en-US" b="1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 An agent of biological origin that has the capacity to produce deleterious effects on humans, i.e. microorganisms, toxins and allergens derived from those organisms. </a:t>
            </a:r>
            <a:endParaRPr lang="en-US" sz="1800" dirty="0">
              <a:latin typeface="Calibri"/>
              <a:ea typeface="Calibri"/>
              <a:cs typeface="Arial"/>
            </a:endParaRPr>
          </a:p>
          <a:p>
            <a:pPr marL="0" indent="0" algn="l" rtl="0">
              <a:buNone/>
            </a:pP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9587353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686800" cy="6400800"/>
          </a:xfrm>
        </p:spPr>
        <p:txBody>
          <a:bodyPr>
            <a:normAutofit fontScale="47500" lnSpcReduction="20000"/>
          </a:bodyPr>
          <a:lstStyle/>
          <a:p>
            <a:pPr marL="0" indent="0" algn="just" rtl="0">
              <a:lnSpc>
                <a:spcPct val="150000"/>
              </a:lnSpc>
              <a:spcAft>
                <a:spcPts val="1000"/>
              </a:spcAft>
              <a:buNone/>
            </a:pP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3- 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Samples should be taken from the edge of lesions because microbial replication  will be most active at the lesion's edge. </a:t>
            </a:r>
            <a:endParaRPr lang="en-US" sz="4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 algn="just" rtl="0">
              <a:lnSpc>
                <a:spcPct val="150000"/>
              </a:lnSpc>
              <a:spcAft>
                <a:spcPts val="1000"/>
              </a:spcAft>
              <a:buNone/>
            </a:pP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4- Samples should be collected before the administration of any form of treatments. </a:t>
            </a:r>
            <a:endParaRPr lang="en-US" sz="4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 algn="just" rtl="0">
              <a:lnSpc>
                <a:spcPct val="150000"/>
              </a:lnSpc>
              <a:spcAft>
                <a:spcPts val="1000"/>
              </a:spcAft>
              <a:buNone/>
            </a:pP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5- Collect samples aseptically as possible  because the relevant pathogens may be overgrown by the contaminating bacteria. </a:t>
            </a:r>
            <a:endParaRPr lang="en-US" sz="4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 algn="just" rtl="0">
              <a:lnSpc>
                <a:spcPct val="150000"/>
              </a:lnSpc>
              <a:spcAft>
                <a:spcPts val="1000"/>
              </a:spcAft>
              <a:buNone/>
            </a:pP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6- Samples should be submitted individually in separate water-tight containers, screw capped jars.  </a:t>
            </a:r>
            <a:endParaRPr lang="en-US" sz="4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 algn="just" rtl="0">
              <a:lnSpc>
                <a:spcPct val="150000"/>
              </a:lnSpc>
              <a:spcAft>
                <a:spcPts val="1000"/>
              </a:spcAft>
              <a:buNone/>
            </a:pP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7- Samples should be clearly marked indicating the tissue, animal and the date of collection. </a:t>
            </a:r>
            <a:endParaRPr lang="en-US" sz="4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 algn="just" rtl="0">
              <a:lnSpc>
                <a:spcPct val="150000"/>
              </a:lnSpc>
              <a:spcAft>
                <a:spcPts val="1000"/>
              </a:spcAft>
              <a:buNone/>
            </a:pP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8- If transportation to the laboratory is delayed, the sample should be refrigerated at 4°C and not frozen. </a:t>
            </a:r>
            <a:endParaRPr lang="en-US" sz="4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 algn="just" rtl="0">
              <a:lnSpc>
                <a:spcPct val="150000"/>
              </a:lnSpc>
              <a:spcAft>
                <a:spcPts val="1000"/>
              </a:spcAft>
              <a:buNone/>
            </a:pP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9- For complete diagnosis, the samples should be submitted to microbiological, pathological, serological, hematological and biochemical tests. </a:t>
            </a:r>
            <a:endParaRPr lang="en-US" sz="4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02618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539552" y="1340768"/>
            <a:ext cx="84249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rgbClr val="002060"/>
                </a:solidFill>
                <a:latin typeface="Baskerville Old Face" panose="02020602080505020303" pitchFamily="18" charset="0"/>
              </a:rPr>
              <a:t>Biohazard symbol </a:t>
            </a:r>
            <a:r>
              <a:rPr lang="en-US" sz="2400" dirty="0">
                <a:solidFill>
                  <a:srgbClr val="002060"/>
                </a:solidFill>
                <a:latin typeface="Baskerville Old Face" panose="02020602080505020303" pitchFamily="18" charset="0"/>
              </a:rPr>
              <a:t>‎</a:t>
            </a:r>
          </a:p>
          <a:p>
            <a:pPr algn="just"/>
            <a:r>
              <a:rPr lang="en-US" sz="2400" dirty="0">
                <a:solidFill>
                  <a:srgbClr val="002060"/>
                </a:solidFill>
                <a:latin typeface="Baskerville Old Face" panose="02020602080505020303" pitchFamily="18" charset="0"/>
              </a:rPr>
              <a:t>A symbol that is universally recognized as a warning against substances that pose a threat to the health of living organisms, primarily that of humans.</a:t>
            </a:r>
            <a:endParaRPr lang="ar-IQ" sz="2400" dirty="0">
              <a:solidFill>
                <a:srgbClr val="002060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369" y="3479798"/>
            <a:ext cx="2659301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505198"/>
            <a:ext cx="2216224" cy="206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Dr.Nada\Desktop\downloa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05200"/>
            <a:ext cx="2409429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201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79512" y="188640"/>
            <a:ext cx="8784976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  <a:latin typeface="Arial,Bold"/>
              </a:rPr>
              <a:t>     </a:t>
            </a:r>
            <a:r>
              <a:rPr lang="en-US" sz="2800" b="1" dirty="0" smtClean="0">
                <a:solidFill>
                  <a:srgbClr val="F14124">
                    <a:lumMod val="75000"/>
                  </a:srgbClr>
                </a:solidFill>
                <a:latin typeface="Baskerville Old Face" panose="02020602080505020303" pitchFamily="18" charset="0"/>
              </a:rPr>
              <a:t>Classification </a:t>
            </a:r>
            <a:r>
              <a:rPr lang="en-US" sz="2800" b="1" dirty="0">
                <a:solidFill>
                  <a:srgbClr val="F14124">
                    <a:lumMod val="75000"/>
                  </a:srgbClr>
                </a:solidFill>
                <a:latin typeface="Baskerville Old Face" panose="02020602080505020303" pitchFamily="18" charset="0"/>
              </a:rPr>
              <a:t>of infective microorganisms by risk </a:t>
            </a:r>
            <a:r>
              <a:rPr lang="en-US" sz="2800" b="1" dirty="0" smtClean="0">
                <a:solidFill>
                  <a:srgbClr val="F14124">
                    <a:lumMod val="75000"/>
                  </a:srgbClr>
                </a:solidFill>
                <a:latin typeface="Baskerville Old Face" panose="02020602080505020303" pitchFamily="18" charset="0"/>
              </a:rPr>
              <a:t>group</a:t>
            </a:r>
          </a:p>
          <a:p>
            <a:pPr algn="just"/>
            <a:endParaRPr lang="en-US" sz="2000" b="1" dirty="0" smtClean="0">
              <a:solidFill>
                <a:srgbClr val="B4DCFA">
                  <a:lumMod val="10000"/>
                </a:srgbClr>
              </a:solidFill>
              <a:latin typeface="Baskerville Old Face" panose="02020602080505020303" pitchFamily="18" charset="0"/>
            </a:endParaRPr>
          </a:p>
          <a:p>
            <a:pPr algn="just"/>
            <a:r>
              <a:rPr lang="en-US" sz="2000" b="1" dirty="0" smtClean="0">
                <a:solidFill>
                  <a:srgbClr val="B4DCFA">
                    <a:lumMod val="10000"/>
                  </a:srgbClr>
                </a:solidFill>
                <a:latin typeface="Baskerville Old Face" panose="02020602080505020303" pitchFamily="18" charset="0"/>
              </a:rPr>
              <a:t>Risk </a:t>
            </a:r>
            <a:r>
              <a:rPr lang="en-US" sz="2000" b="1" dirty="0">
                <a:solidFill>
                  <a:srgbClr val="B4DCFA">
                    <a:lumMod val="10000"/>
                  </a:srgbClr>
                </a:solidFill>
                <a:latin typeface="Baskerville Old Face" panose="02020602080505020303" pitchFamily="18" charset="0"/>
              </a:rPr>
              <a:t>Group 1 </a:t>
            </a:r>
            <a:r>
              <a:rPr lang="en-US" sz="2000" dirty="0">
                <a:solidFill>
                  <a:srgbClr val="B4DCFA">
                    <a:lumMod val="10000"/>
                  </a:srgbClr>
                </a:solidFill>
                <a:latin typeface="Baskerville Old Face" panose="02020602080505020303" pitchFamily="18" charset="0"/>
              </a:rPr>
              <a:t>(no or very low individual and community risk)</a:t>
            </a:r>
          </a:p>
          <a:p>
            <a:pPr algn="just"/>
            <a:r>
              <a:rPr lang="en-US" sz="2000" dirty="0">
                <a:solidFill>
                  <a:srgbClr val="B4DCFA">
                    <a:lumMod val="10000"/>
                  </a:srgbClr>
                </a:solidFill>
                <a:latin typeface="Baskerville Old Face" panose="02020602080505020303" pitchFamily="18" charset="0"/>
              </a:rPr>
              <a:t>A microorganism that is unlikely to cause human or animal disease</a:t>
            </a:r>
            <a:r>
              <a:rPr lang="en-US" sz="2000" dirty="0" smtClean="0">
                <a:solidFill>
                  <a:srgbClr val="B4DCFA">
                    <a:lumMod val="10000"/>
                  </a:srgbClr>
                </a:solidFill>
                <a:latin typeface="Baskerville Old Face" panose="02020602080505020303" pitchFamily="18" charset="0"/>
              </a:rPr>
              <a:t>.</a:t>
            </a:r>
          </a:p>
          <a:p>
            <a:pPr algn="just"/>
            <a:endParaRPr lang="en-US" sz="2000" dirty="0">
              <a:solidFill>
                <a:srgbClr val="B4DCFA">
                  <a:lumMod val="10000"/>
                </a:srgbClr>
              </a:solidFill>
              <a:latin typeface="Baskerville Old Face" panose="02020602080505020303" pitchFamily="18" charset="0"/>
            </a:endParaRPr>
          </a:p>
          <a:p>
            <a:pPr algn="just"/>
            <a:r>
              <a:rPr lang="en-US" sz="2000" b="1" dirty="0">
                <a:solidFill>
                  <a:srgbClr val="B4DCFA">
                    <a:lumMod val="10000"/>
                  </a:srgbClr>
                </a:solidFill>
                <a:latin typeface="Baskerville Old Face" panose="02020602080505020303" pitchFamily="18" charset="0"/>
              </a:rPr>
              <a:t>Risk Group 2 </a:t>
            </a:r>
            <a:r>
              <a:rPr lang="en-US" sz="2000" dirty="0">
                <a:solidFill>
                  <a:srgbClr val="B4DCFA">
                    <a:lumMod val="10000"/>
                  </a:srgbClr>
                </a:solidFill>
                <a:latin typeface="Baskerville Old Face" panose="02020602080505020303" pitchFamily="18" charset="0"/>
              </a:rPr>
              <a:t>(moderate individual risk, low community risk)</a:t>
            </a:r>
          </a:p>
          <a:p>
            <a:pPr algn="just"/>
            <a:r>
              <a:rPr lang="en-US" sz="2000" dirty="0">
                <a:solidFill>
                  <a:srgbClr val="B4DCFA">
                    <a:lumMod val="10000"/>
                  </a:srgbClr>
                </a:solidFill>
                <a:latin typeface="Baskerville Old Face" panose="02020602080505020303" pitchFamily="18" charset="0"/>
              </a:rPr>
              <a:t>A pathogen that can cause human or animal disease but is unlikely to be a serious </a:t>
            </a:r>
            <a:r>
              <a:rPr lang="en-US" sz="2000" dirty="0" smtClean="0">
                <a:solidFill>
                  <a:srgbClr val="B4DCFA">
                    <a:lumMod val="10000"/>
                  </a:srgbClr>
                </a:solidFill>
                <a:latin typeface="Baskerville Old Face" panose="02020602080505020303" pitchFamily="18" charset="0"/>
              </a:rPr>
              <a:t>hazard</a:t>
            </a:r>
          </a:p>
          <a:p>
            <a:pPr algn="just"/>
            <a:endParaRPr lang="en-US" sz="2000" dirty="0">
              <a:solidFill>
                <a:srgbClr val="B4DCFA">
                  <a:lumMod val="10000"/>
                </a:srgbClr>
              </a:solidFill>
              <a:latin typeface="Baskerville Old Face" panose="02020602080505020303" pitchFamily="18" charset="0"/>
            </a:endParaRPr>
          </a:p>
          <a:p>
            <a:pPr algn="just"/>
            <a:r>
              <a:rPr lang="en-US" sz="2000" b="1" dirty="0">
                <a:solidFill>
                  <a:srgbClr val="B4DCFA">
                    <a:lumMod val="10000"/>
                  </a:srgbClr>
                </a:solidFill>
                <a:latin typeface="Baskerville Old Face" panose="02020602080505020303" pitchFamily="18" charset="0"/>
              </a:rPr>
              <a:t>Risk Group 3 </a:t>
            </a:r>
            <a:r>
              <a:rPr lang="en-US" sz="2000" dirty="0">
                <a:solidFill>
                  <a:srgbClr val="B4DCFA">
                    <a:lumMod val="10000"/>
                  </a:srgbClr>
                </a:solidFill>
                <a:latin typeface="Baskerville Old Face" panose="02020602080505020303" pitchFamily="18" charset="0"/>
              </a:rPr>
              <a:t>(high individual risk, low community </a:t>
            </a:r>
            <a:r>
              <a:rPr lang="en-US" sz="2000" dirty="0" smtClean="0">
                <a:solidFill>
                  <a:srgbClr val="B4DCFA">
                    <a:lumMod val="10000"/>
                  </a:srgbClr>
                </a:solidFill>
                <a:latin typeface="Baskerville Old Face" panose="02020602080505020303" pitchFamily="18" charset="0"/>
              </a:rPr>
              <a:t>risk)</a:t>
            </a:r>
            <a:r>
              <a:rPr lang="en-US" sz="2000" dirty="0">
                <a:solidFill>
                  <a:srgbClr val="B4DCFA">
                    <a:lumMod val="10000"/>
                  </a:srgbClr>
                </a:solidFill>
                <a:latin typeface="Baskerville Old Face" panose="02020602080505020303" pitchFamily="18" charset="0"/>
              </a:rPr>
              <a:t> </a:t>
            </a:r>
            <a:endParaRPr lang="en-US" sz="2000" dirty="0" smtClean="0">
              <a:solidFill>
                <a:srgbClr val="B4DCFA">
                  <a:lumMod val="10000"/>
                </a:srgbClr>
              </a:solidFill>
              <a:latin typeface="Baskerville Old Face" panose="02020602080505020303" pitchFamily="18" charset="0"/>
            </a:endParaRPr>
          </a:p>
          <a:p>
            <a:pPr algn="just"/>
            <a:r>
              <a:rPr lang="en-US" sz="2000" dirty="0" smtClean="0">
                <a:solidFill>
                  <a:srgbClr val="B4DCFA">
                    <a:lumMod val="10000"/>
                  </a:srgbClr>
                </a:solidFill>
                <a:latin typeface="Baskerville Old Face" panose="02020602080505020303" pitchFamily="18" charset="0"/>
              </a:rPr>
              <a:t>A </a:t>
            </a:r>
            <a:r>
              <a:rPr lang="en-US" sz="2000" dirty="0">
                <a:solidFill>
                  <a:srgbClr val="B4DCFA">
                    <a:lumMod val="10000"/>
                  </a:srgbClr>
                </a:solidFill>
                <a:latin typeface="Baskerville Old Face" panose="02020602080505020303" pitchFamily="18" charset="0"/>
              </a:rPr>
              <a:t>pathogen that usually causes serious human or animal disease but does not ordinarily spread </a:t>
            </a:r>
            <a:r>
              <a:rPr lang="en-US" sz="2000" dirty="0" smtClean="0">
                <a:solidFill>
                  <a:srgbClr val="B4DCFA">
                    <a:lumMod val="10000"/>
                  </a:srgbClr>
                </a:solidFill>
                <a:latin typeface="Baskerville Old Face" panose="02020602080505020303" pitchFamily="18" charset="0"/>
              </a:rPr>
              <a:t>from one </a:t>
            </a:r>
            <a:r>
              <a:rPr lang="en-US" sz="2000" dirty="0">
                <a:solidFill>
                  <a:srgbClr val="B4DCFA">
                    <a:lumMod val="10000"/>
                  </a:srgbClr>
                </a:solidFill>
                <a:latin typeface="Baskerville Old Face" panose="02020602080505020303" pitchFamily="18" charset="0"/>
              </a:rPr>
              <a:t>infected individual to another. </a:t>
            </a:r>
            <a:endParaRPr lang="en-US" sz="2000" dirty="0" smtClean="0">
              <a:solidFill>
                <a:srgbClr val="B4DCFA">
                  <a:lumMod val="10000"/>
                </a:srgbClr>
              </a:solidFill>
              <a:latin typeface="Baskerville Old Face" panose="02020602080505020303" pitchFamily="18" charset="0"/>
            </a:endParaRPr>
          </a:p>
          <a:p>
            <a:pPr algn="just"/>
            <a:endParaRPr lang="en-US" sz="2000" dirty="0" smtClean="0">
              <a:solidFill>
                <a:srgbClr val="B4DCFA">
                  <a:lumMod val="10000"/>
                </a:srgbClr>
              </a:solidFill>
              <a:latin typeface="Baskerville Old Face" panose="02020602080505020303" pitchFamily="18" charset="0"/>
            </a:endParaRPr>
          </a:p>
          <a:p>
            <a:pPr algn="just"/>
            <a:endParaRPr lang="en-US" sz="2000" dirty="0">
              <a:solidFill>
                <a:srgbClr val="B4DCFA">
                  <a:lumMod val="10000"/>
                </a:srgbClr>
              </a:solidFill>
              <a:latin typeface="Baskerville Old Face" panose="02020602080505020303" pitchFamily="18" charset="0"/>
            </a:endParaRPr>
          </a:p>
          <a:p>
            <a:pPr algn="just"/>
            <a:r>
              <a:rPr lang="en-US" sz="2000" b="1" dirty="0">
                <a:solidFill>
                  <a:srgbClr val="B4DCFA">
                    <a:lumMod val="10000"/>
                  </a:srgbClr>
                </a:solidFill>
                <a:latin typeface="Baskerville Old Face" panose="02020602080505020303" pitchFamily="18" charset="0"/>
              </a:rPr>
              <a:t>Risk Group 4 </a:t>
            </a:r>
            <a:r>
              <a:rPr lang="en-US" sz="2000" dirty="0">
                <a:solidFill>
                  <a:srgbClr val="B4DCFA">
                    <a:lumMod val="10000"/>
                  </a:srgbClr>
                </a:solidFill>
                <a:latin typeface="Baskerville Old Face" panose="02020602080505020303" pitchFamily="18" charset="0"/>
              </a:rPr>
              <a:t>(high individual and community risk)</a:t>
            </a:r>
          </a:p>
          <a:p>
            <a:pPr algn="just"/>
            <a:r>
              <a:rPr lang="en-US" sz="2000" dirty="0">
                <a:solidFill>
                  <a:srgbClr val="B4DCFA">
                    <a:lumMod val="10000"/>
                  </a:srgbClr>
                </a:solidFill>
                <a:latin typeface="Baskerville Old Face" panose="02020602080505020303" pitchFamily="18" charset="0"/>
              </a:rPr>
              <a:t>A pathogen that usually causes serious human or animal disease and that can be readily </a:t>
            </a:r>
            <a:r>
              <a:rPr lang="en-US" sz="2000" dirty="0" smtClean="0">
                <a:solidFill>
                  <a:srgbClr val="B4DCFA">
                    <a:lumMod val="10000"/>
                  </a:srgbClr>
                </a:solidFill>
                <a:latin typeface="Baskerville Old Face" panose="02020602080505020303" pitchFamily="18" charset="0"/>
              </a:rPr>
              <a:t>transmitted from </a:t>
            </a:r>
            <a:r>
              <a:rPr lang="en-US" sz="2000" dirty="0">
                <a:solidFill>
                  <a:srgbClr val="B4DCFA">
                    <a:lumMod val="10000"/>
                  </a:srgbClr>
                </a:solidFill>
                <a:latin typeface="Baskerville Old Face" panose="02020602080505020303" pitchFamily="18" charset="0"/>
              </a:rPr>
              <a:t>one individual to </a:t>
            </a:r>
            <a:r>
              <a:rPr lang="en-US" sz="2000" dirty="0" smtClean="0">
                <a:solidFill>
                  <a:srgbClr val="B4DCFA">
                    <a:lumMod val="10000"/>
                  </a:srgbClr>
                </a:solidFill>
                <a:latin typeface="Baskerville Old Face" panose="02020602080505020303" pitchFamily="18" charset="0"/>
              </a:rPr>
              <a:t>another</a:t>
            </a:r>
            <a:endParaRPr lang="ar-IQ" sz="2000" dirty="0">
              <a:solidFill>
                <a:srgbClr val="B4DCFA">
                  <a:lumMod val="10000"/>
                </a:srgbClr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3" name="Picture 6" descr="https://upload.wikimedia.org/wikipedia/commons/thumb/f/f7/Biohazard.svg/150px-Biohazard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764704"/>
            <a:ext cx="14287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4223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4000" tIns="144000" rIns="144000" bIns="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defRPr>
            </a:lvl9pPr>
          </a:lstStyle>
          <a:p>
            <a:pPr>
              <a:defRPr/>
            </a:pPr>
            <a:r>
              <a:rPr lang="en-GB" altLang="ar-IQ" kern="0" smtClean="0">
                <a:latin typeface="Arial Black"/>
              </a:rPr>
              <a:t>Risk Group 1</a:t>
            </a:r>
            <a:endParaRPr lang="en-GB" altLang="ar-IQ" kern="0" dirty="0" smtClean="0">
              <a:latin typeface="Arial Black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72268" y="1219200"/>
            <a:ext cx="8399463" cy="120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40000"/>
              </a:spcBef>
              <a:spcAft>
                <a:spcPct val="40000"/>
              </a:spcAft>
              <a:buClr>
                <a:srgbClr val="000066"/>
              </a:buClr>
              <a:buSzPct val="80000"/>
              <a:buFont typeface="Times"/>
              <a:buChar char="•"/>
              <a:defRPr sz="26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40000"/>
              </a:spcBef>
              <a:spcAft>
                <a:spcPct val="40000"/>
              </a:spcAft>
              <a:buChar char="•"/>
              <a:defRPr sz="2400">
                <a:solidFill>
                  <a:srgbClr val="000066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40000"/>
              </a:spcBef>
              <a:spcAft>
                <a:spcPct val="40000"/>
              </a:spcAft>
              <a:buChar char="•"/>
              <a:defRPr sz="2400">
                <a:solidFill>
                  <a:srgbClr val="000066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40000"/>
              </a:spcBef>
              <a:spcAft>
                <a:spcPct val="40000"/>
              </a:spcAft>
              <a:buChar char="–"/>
              <a:defRPr sz="2400">
                <a:solidFill>
                  <a:srgbClr val="000066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40000"/>
              </a:spcBef>
              <a:spcAft>
                <a:spcPct val="40000"/>
              </a:spcAft>
              <a:buChar char="»"/>
              <a:defRPr sz="2400">
                <a:solidFill>
                  <a:srgbClr val="000066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40000"/>
              </a:spcBef>
              <a:spcAft>
                <a:spcPct val="40000"/>
              </a:spcAft>
              <a:buChar char="»"/>
              <a:defRPr sz="2400">
                <a:solidFill>
                  <a:srgbClr val="000066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40000"/>
              </a:spcBef>
              <a:spcAft>
                <a:spcPct val="40000"/>
              </a:spcAft>
              <a:buChar char="»"/>
              <a:defRPr sz="2400">
                <a:solidFill>
                  <a:srgbClr val="000066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40000"/>
              </a:spcBef>
              <a:spcAft>
                <a:spcPct val="40000"/>
              </a:spcAft>
              <a:buChar char="»"/>
              <a:defRPr sz="2400">
                <a:solidFill>
                  <a:srgbClr val="000066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40000"/>
              </a:spcBef>
              <a:spcAft>
                <a:spcPct val="40000"/>
              </a:spcAft>
              <a:buChar char="»"/>
              <a:defRPr sz="2400">
                <a:solidFill>
                  <a:srgbClr val="000066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GB" altLang="ar-IQ" b="1" kern="0" dirty="0" smtClean="0">
                <a:latin typeface="Cambria" panose="02040503050406030204" pitchFamily="18" charset="0"/>
              </a:rPr>
              <a:t>Unlikely to cause animal or human disease</a:t>
            </a:r>
          </a:p>
          <a:p>
            <a:pPr>
              <a:defRPr/>
            </a:pPr>
            <a:r>
              <a:rPr lang="en-GB" altLang="ar-IQ" b="1" kern="0" dirty="0" smtClean="0">
                <a:latin typeface="Cambria" panose="02040503050406030204" pitchFamily="18" charset="0"/>
              </a:rPr>
              <a:t>Non pathogenic agent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107503" y="2564904"/>
            <a:ext cx="446449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Cambria" panose="02040503050406030204" pitchFamily="18" charset="0"/>
              </a:rPr>
              <a:t>Examples: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b="1" i="1" dirty="0">
                <a:solidFill>
                  <a:srgbClr val="C00000"/>
                </a:solidFill>
                <a:latin typeface="Cambria" panose="02040503050406030204" pitchFamily="18" charset="0"/>
              </a:rPr>
              <a:t>E.coli</a:t>
            </a:r>
            <a:r>
              <a:rPr lang="en-US" sz="2000" b="1" dirty="0">
                <a:solidFill>
                  <a:srgbClr val="C00000"/>
                </a:solidFill>
                <a:latin typeface="Cambria" panose="02040503050406030204" pitchFamily="18" charset="0"/>
              </a:rPr>
              <a:t> (non‐pathogenic strains</a:t>
            </a:r>
            <a:r>
              <a:rPr lang="en-US" sz="2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),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2000" b="1" dirty="0">
                <a:solidFill>
                  <a:srgbClr val="C00000"/>
                </a:solidFill>
                <a:latin typeface="Cambria" panose="02040503050406030204" pitchFamily="18" charset="0"/>
              </a:rPr>
              <a:t>yeast</a:t>
            </a:r>
          </a:p>
          <a:p>
            <a:endParaRPr lang="en-US" sz="2000" b="1" dirty="0" smtClean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r>
              <a:rPr lang="en-US" sz="20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Requirements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C00000"/>
                </a:solidFill>
                <a:latin typeface="Cambria" panose="02040503050406030204" pitchFamily="18" charset="0"/>
              </a:rPr>
              <a:t>Labs must have doors and sinks for hand washing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000" b="1" dirty="0" smtClean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Work </a:t>
            </a:r>
            <a:r>
              <a:rPr lang="en-US" sz="2000" b="1" dirty="0">
                <a:solidFill>
                  <a:srgbClr val="C00000"/>
                </a:solidFill>
                <a:latin typeface="Cambria" panose="02040503050406030204" pitchFamily="18" charset="0"/>
              </a:rPr>
              <a:t>surfaces must be easy to clean</a:t>
            </a:r>
            <a:endParaRPr lang="ar-IQ" sz="20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83562" y="2022505"/>
            <a:ext cx="4392488" cy="425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02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4000" tIns="144000" rIns="144000" bIns="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defRPr>
            </a:lvl9pPr>
          </a:lstStyle>
          <a:p>
            <a:pPr>
              <a:defRPr/>
            </a:pPr>
            <a:r>
              <a:rPr lang="en-GB" altLang="ar-IQ" kern="0" smtClean="0">
                <a:latin typeface="Arial Black"/>
              </a:rPr>
              <a:t>Risk Group 2</a:t>
            </a:r>
            <a:endParaRPr lang="en-GB" altLang="ar-IQ" kern="0" dirty="0" smtClean="0">
              <a:latin typeface="Arial Black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58624" y="908720"/>
            <a:ext cx="4676895" cy="2529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40000"/>
              </a:spcBef>
              <a:spcAft>
                <a:spcPct val="40000"/>
              </a:spcAft>
              <a:buClr>
                <a:srgbClr val="000066"/>
              </a:buClr>
              <a:buSzPct val="80000"/>
              <a:buFont typeface="Times"/>
              <a:buChar char="•"/>
              <a:defRPr sz="26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40000"/>
              </a:spcBef>
              <a:spcAft>
                <a:spcPct val="40000"/>
              </a:spcAft>
              <a:buChar char="•"/>
              <a:defRPr sz="2400">
                <a:solidFill>
                  <a:srgbClr val="000066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40000"/>
              </a:spcBef>
              <a:spcAft>
                <a:spcPct val="40000"/>
              </a:spcAft>
              <a:buChar char="•"/>
              <a:defRPr sz="2400">
                <a:solidFill>
                  <a:srgbClr val="000066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40000"/>
              </a:spcBef>
              <a:spcAft>
                <a:spcPct val="40000"/>
              </a:spcAft>
              <a:buChar char="–"/>
              <a:defRPr sz="2400">
                <a:solidFill>
                  <a:srgbClr val="000066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40000"/>
              </a:spcBef>
              <a:spcAft>
                <a:spcPct val="40000"/>
              </a:spcAft>
              <a:buChar char="»"/>
              <a:defRPr sz="2400">
                <a:solidFill>
                  <a:srgbClr val="000066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40000"/>
              </a:spcBef>
              <a:spcAft>
                <a:spcPct val="40000"/>
              </a:spcAft>
              <a:buChar char="»"/>
              <a:defRPr sz="2400">
                <a:solidFill>
                  <a:srgbClr val="000066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40000"/>
              </a:spcBef>
              <a:spcAft>
                <a:spcPct val="40000"/>
              </a:spcAft>
              <a:buChar char="»"/>
              <a:defRPr sz="2400">
                <a:solidFill>
                  <a:srgbClr val="000066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40000"/>
              </a:spcBef>
              <a:spcAft>
                <a:spcPct val="40000"/>
              </a:spcAft>
              <a:buChar char="»"/>
              <a:defRPr sz="2400">
                <a:solidFill>
                  <a:srgbClr val="000066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40000"/>
              </a:spcBef>
              <a:spcAft>
                <a:spcPct val="40000"/>
              </a:spcAft>
              <a:buChar char="»"/>
              <a:defRPr sz="2400">
                <a:solidFill>
                  <a:srgbClr val="000066"/>
                </a:solidFill>
                <a:latin typeface="+mn-lt"/>
              </a:defRPr>
            </a:lvl9pPr>
          </a:lstStyle>
          <a:p>
            <a:pPr>
              <a:buFont typeface="Wingdings" panose="05000000000000000000" pitchFamily="2" charset="2"/>
              <a:buChar char="ü"/>
              <a:defRPr/>
            </a:pPr>
            <a:r>
              <a:rPr lang="en-GB" altLang="ar-IQ" sz="2400" b="1" kern="0" dirty="0" smtClean="0">
                <a:latin typeface="Cambria" panose="02040503050406030204" pitchFamily="18" charset="0"/>
              </a:rPr>
              <a:t>Pathogenic for humans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GB" altLang="ar-IQ" sz="2400" b="1" kern="0" dirty="0" smtClean="0">
                <a:latin typeface="Cambria" panose="02040503050406030204" pitchFamily="18" charset="0"/>
              </a:rPr>
              <a:t>Treatment and preventive measures available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GB" altLang="ar-IQ" sz="2400" b="1" kern="0" dirty="0" smtClean="0">
                <a:latin typeface="Cambria" panose="02040503050406030204" pitchFamily="18" charset="0"/>
              </a:rPr>
              <a:t>Limited risk of spread of infection</a:t>
            </a:r>
          </a:p>
        </p:txBody>
      </p:sp>
      <p:pic>
        <p:nvPicPr>
          <p:cNvPr id="4" name="Picture 4" descr="Linda E-test 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073820"/>
            <a:ext cx="3770966" cy="34626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ستطيل 5"/>
          <p:cNvSpPr/>
          <p:nvPr/>
        </p:nvSpPr>
        <p:spPr>
          <a:xfrm>
            <a:off x="46308" y="3259182"/>
            <a:ext cx="510175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endParaRPr lang="en-US" sz="2000" b="1" dirty="0" smtClean="0">
              <a:solidFill>
                <a:srgbClr val="F14124">
                  <a:lumMod val="75000"/>
                </a:srgbClr>
              </a:solidFill>
              <a:latin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2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Examples</a:t>
            </a:r>
            <a:r>
              <a:rPr lang="en-US" sz="2200" b="1" dirty="0">
                <a:solidFill>
                  <a:srgbClr val="002060"/>
                </a:solidFill>
                <a:latin typeface="Cambria" panose="02040503050406030204" pitchFamily="18" charset="0"/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200" b="1" dirty="0">
                <a:solidFill>
                  <a:srgbClr val="F14124"/>
                </a:solidFill>
                <a:latin typeface="Cambria" panose="02040503050406030204" pitchFamily="18" charset="0"/>
              </a:rPr>
              <a:t>Measles, Salmonella, Hepatitis B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200" b="1" dirty="0">
                <a:solidFill>
                  <a:srgbClr val="212745"/>
                </a:solidFill>
                <a:latin typeface="Cambria" panose="02040503050406030204" pitchFamily="18" charset="0"/>
              </a:rPr>
              <a:t>Requirements: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200" b="1" dirty="0" smtClean="0">
                <a:solidFill>
                  <a:srgbClr val="F14124">
                    <a:lumMod val="75000"/>
                  </a:srgbClr>
                </a:solidFill>
                <a:latin typeface="Cambria" panose="02040503050406030204" pitchFamily="18" charset="0"/>
              </a:rPr>
              <a:t>Doors </a:t>
            </a:r>
            <a:r>
              <a:rPr lang="en-US" sz="2200" b="1" dirty="0">
                <a:solidFill>
                  <a:srgbClr val="F14124">
                    <a:lumMod val="75000"/>
                  </a:srgbClr>
                </a:solidFill>
                <a:latin typeface="Cambria" panose="02040503050406030204" pitchFamily="18" charset="0"/>
              </a:rPr>
              <a:t>can be locked, </a:t>
            </a:r>
            <a:r>
              <a:rPr lang="en-US" sz="2200" b="1" dirty="0" smtClean="0">
                <a:solidFill>
                  <a:srgbClr val="F14124">
                    <a:lumMod val="75000"/>
                  </a:srgbClr>
                </a:solidFill>
                <a:latin typeface="Cambria" panose="02040503050406030204" pitchFamily="18" charset="0"/>
              </a:rPr>
              <a:t>limited access</a:t>
            </a:r>
            <a:endParaRPr lang="en-US" sz="2200" b="1" dirty="0">
              <a:solidFill>
                <a:srgbClr val="F14124">
                  <a:lumMod val="75000"/>
                </a:srgbClr>
              </a:solidFill>
              <a:latin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200" b="1" dirty="0">
                <a:solidFill>
                  <a:srgbClr val="F14124">
                    <a:lumMod val="75000"/>
                  </a:srgbClr>
                </a:solidFill>
                <a:latin typeface="Cambria" panose="02040503050406030204" pitchFamily="18" charset="0"/>
              </a:rPr>
              <a:t>Directional airflow (no air circulating into other labs)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200" b="1" dirty="0">
                <a:solidFill>
                  <a:srgbClr val="F14124">
                    <a:lumMod val="75000"/>
                  </a:srgbClr>
                </a:solidFill>
                <a:latin typeface="Cambria" panose="02040503050406030204" pitchFamily="18" charset="0"/>
              </a:rPr>
              <a:t>Some procedures conducted in biological safety cabinets</a:t>
            </a:r>
            <a:endParaRPr lang="ar-IQ" sz="2200" b="1" dirty="0">
              <a:solidFill>
                <a:srgbClr val="F14124">
                  <a:lumMod val="75000"/>
                </a:srgbClr>
              </a:solidFill>
              <a:latin typeface="Cambria" panose="020405030504060302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536455"/>
            <a:ext cx="3343275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6883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4000" tIns="144000" rIns="144000" bIns="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defRPr>
            </a:lvl9pPr>
          </a:lstStyle>
          <a:p>
            <a:pPr>
              <a:defRPr/>
            </a:pPr>
            <a:r>
              <a:rPr lang="en-GB" altLang="ar-IQ" kern="0" smtClean="0">
                <a:latin typeface="Arial Black"/>
              </a:rPr>
              <a:t>Risk Group 3</a:t>
            </a:r>
            <a:endParaRPr lang="en-GB" altLang="ar-IQ" kern="0" dirty="0" smtClean="0">
              <a:latin typeface="Arial Black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8846" y="1214821"/>
            <a:ext cx="4759177" cy="2665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40000"/>
              </a:spcBef>
              <a:spcAft>
                <a:spcPct val="40000"/>
              </a:spcAft>
              <a:buClr>
                <a:srgbClr val="000066"/>
              </a:buClr>
              <a:buSzPct val="80000"/>
              <a:buFont typeface="Times"/>
              <a:buChar char="•"/>
              <a:defRPr sz="26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40000"/>
              </a:spcBef>
              <a:spcAft>
                <a:spcPct val="40000"/>
              </a:spcAft>
              <a:buChar char="•"/>
              <a:defRPr sz="2400">
                <a:solidFill>
                  <a:srgbClr val="000066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40000"/>
              </a:spcBef>
              <a:spcAft>
                <a:spcPct val="40000"/>
              </a:spcAft>
              <a:buChar char="•"/>
              <a:defRPr sz="2400">
                <a:solidFill>
                  <a:srgbClr val="000066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40000"/>
              </a:spcBef>
              <a:spcAft>
                <a:spcPct val="40000"/>
              </a:spcAft>
              <a:buChar char="–"/>
              <a:defRPr sz="2400">
                <a:solidFill>
                  <a:srgbClr val="000066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40000"/>
              </a:spcBef>
              <a:spcAft>
                <a:spcPct val="40000"/>
              </a:spcAft>
              <a:buChar char="»"/>
              <a:defRPr sz="2400">
                <a:solidFill>
                  <a:srgbClr val="000066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40000"/>
              </a:spcBef>
              <a:spcAft>
                <a:spcPct val="40000"/>
              </a:spcAft>
              <a:buChar char="»"/>
              <a:defRPr sz="2400">
                <a:solidFill>
                  <a:srgbClr val="000066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40000"/>
              </a:spcBef>
              <a:spcAft>
                <a:spcPct val="40000"/>
              </a:spcAft>
              <a:buChar char="»"/>
              <a:defRPr sz="2400">
                <a:solidFill>
                  <a:srgbClr val="000066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40000"/>
              </a:spcBef>
              <a:spcAft>
                <a:spcPct val="40000"/>
              </a:spcAft>
              <a:buChar char="»"/>
              <a:defRPr sz="2400">
                <a:solidFill>
                  <a:srgbClr val="000066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40000"/>
              </a:spcBef>
              <a:spcAft>
                <a:spcPct val="40000"/>
              </a:spcAft>
              <a:buChar char="»"/>
              <a:defRPr sz="2400">
                <a:solidFill>
                  <a:srgbClr val="000066"/>
                </a:solidFill>
                <a:latin typeface="+mn-lt"/>
              </a:defRPr>
            </a:lvl9pPr>
          </a:lstStyle>
          <a:p>
            <a:pPr>
              <a:buFont typeface="Wingdings" panose="05000000000000000000" pitchFamily="2" charset="2"/>
              <a:buChar char="ü"/>
              <a:defRPr/>
            </a:pPr>
            <a:r>
              <a:rPr lang="en-GB" altLang="ar-IQ" sz="2200" b="1" kern="0" dirty="0" smtClean="0">
                <a:latin typeface="Cambria" panose="02040503050406030204" pitchFamily="18" charset="0"/>
              </a:rPr>
              <a:t>Pathogenic, cause serious disease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GB" altLang="ar-IQ" sz="2200" b="1" kern="0" dirty="0" smtClean="0">
                <a:latin typeface="Cambria" panose="02040503050406030204" pitchFamily="18" charset="0"/>
              </a:rPr>
              <a:t>Effective treatment and preventive measures usually available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GB" altLang="ar-IQ" sz="2200" b="1" kern="0" dirty="0" smtClean="0">
                <a:latin typeface="Cambria" panose="02040503050406030204" pitchFamily="18" charset="0"/>
              </a:rPr>
              <a:t>Little person-to-person spread</a:t>
            </a:r>
          </a:p>
        </p:txBody>
      </p:sp>
      <p:pic>
        <p:nvPicPr>
          <p:cNvPr id="4" name="Picture 5" descr="91070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343" y="1214821"/>
            <a:ext cx="4191000" cy="31432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28847" y="4336940"/>
            <a:ext cx="59046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F14124">
                    <a:lumMod val="75000"/>
                  </a:srgb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Examples: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F14124">
                    <a:lumMod val="75000"/>
                  </a:srgb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Tuberculosis, Hepatitis C, HIV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b="1" dirty="0">
                <a:latin typeface="Cambria" panose="02040503050406030204" pitchFamily="18" charset="0"/>
                <a:cs typeface="Arial" panose="020B0604020202020204" pitchFamily="34" charset="0"/>
              </a:rPr>
              <a:t>Requirements: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F14124">
                    <a:lumMod val="75000"/>
                  </a:srgb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Separate building or isolated zone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F14124">
                    <a:lumMod val="75000"/>
                  </a:srgb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Double entry door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F14124">
                    <a:lumMod val="75000"/>
                  </a:srgb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Respiratory protection when necessary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ar-IQ" sz="2000" b="1" dirty="0">
              <a:solidFill>
                <a:srgbClr val="F14124">
                  <a:lumMod val="75000"/>
                </a:srgbClr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174450"/>
            <a:ext cx="376237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2450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4000" tIns="144000" rIns="144000" bIns="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defRPr>
            </a:lvl9pPr>
          </a:lstStyle>
          <a:p>
            <a:pPr>
              <a:defRPr/>
            </a:pPr>
            <a:r>
              <a:rPr lang="en-GB" altLang="ar-IQ" kern="0" smtClean="0">
                <a:latin typeface="Arial Black"/>
              </a:rPr>
              <a:t>Risk Group 4</a:t>
            </a:r>
            <a:endParaRPr lang="en-GB" altLang="ar-IQ" kern="0" dirty="0" smtClean="0">
              <a:latin typeface="Arial Black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19588" y="961113"/>
            <a:ext cx="4596229" cy="2665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40000"/>
              </a:spcBef>
              <a:spcAft>
                <a:spcPct val="40000"/>
              </a:spcAft>
              <a:buClr>
                <a:srgbClr val="000066"/>
              </a:buClr>
              <a:buSzPct val="80000"/>
              <a:buFont typeface="Times"/>
              <a:buChar char="•"/>
              <a:defRPr sz="26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40000"/>
              </a:spcBef>
              <a:spcAft>
                <a:spcPct val="40000"/>
              </a:spcAft>
              <a:buChar char="•"/>
              <a:defRPr sz="2400">
                <a:solidFill>
                  <a:srgbClr val="000066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40000"/>
              </a:spcBef>
              <a:spcAft>
                <a:spcPct val="40000"/>
              </a:spcAft>
              <a:buChar char="•"/>
              <a:defRPr sz="2400">
                <a:solidFill>
                  <a:srgbClr val="000066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40000"/>
              </a:spcBef>
              <a:spcAft>
                <a:spcPct val="40000"/>
              </a:spcAft>
              <a:buChar char="–"/>
              <a:defRPr sz="2400">
                <a:solidFill>
                  <a:srgbClr val="000066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40000"/>
              </a:spcBef>
              <a:spcAft>
                <a:spcPct val="40000"/>
              </a:spcAft>
              <a:buChar char="»"/>
              <a:defRPr sz="2400">
                <a:solidFill>
                  <a:srgbClr val="000066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40000"/>
              </a:spcBef>
              <a:spcAft>
                <a:spcPct val="40000"/>
              </a:spcAft>
              <a:buChar char="»"/>
              <a:defRPr sz="2400">
                <a:solidFill>
                  <a:srgbClr val="000066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40000"/>
              </a:spcBef>
              <a:spcAft>
                <a:spcPct val="40000"/>
              </a:spcAft>
              <a:buChar char="»"/>
              <a:defRPr sz="2400">
                <a:solidFill>
                  <a:srgbClr val="000066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40000"/>
              </a:spcBef>
              <a:spcAft>
                <a:spcPct val="40000"/>
              </a:spcAft>
              <a:buChar char="»"/>
              <a:defRPr sz="2400">
                <a:solidFill>
                  <a:srgbClr val="000066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40000"/>
              </a:spcBef>
              <a:spcAft>
                <a:spcPct val="40000"/>
              </a:spcAft>
              <a:buChar char="»"/>
              <a:defRPr sz="2400">
                <a:solidFill>
                  <a:srgbClr val="000066"/>
                </a:solidFill>
                <a:latin typeface="+mn-lt"/>
              </a:defRPr>
            </a:lvl9pPr>
          </a:lstStyle>
          <a:p>
            <a:pPr>
              <a:buFont typeface="Wingdings" panose="05000000000000000000" pitchFamily="2" charset="2"/>
              <a:buChar char="Ø"/>
              <a:defRPr/>
            </a:pPr>
            <a:r>
              <a:rPr lang="en-GB" altLang="ar-IQ" sz="2200" b="1" kern="0" dirty="0" smtClean="0">
                <a:latin typeface="Cambria" panose="02040503050406030204" pitchFamily="18" charset="0"/>
              </a:rPr>
              <a:t>Lethal, pathogenic agent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GB" altLang="ar-IQ" sz="2200" b="1" kern="0" dirty="0" smtClean="0">
                <a:latin typeface="Cambria" panose="02040503050406030204" pitchFamily="18" charset="0"/>
              </a:rPr>
              <a:t>Readily transmissible : direct, indirect</a:t>
            </a:r>
          </a:p>
          <a:p>
            <a:pPr>
              <a:buClrTx/>
              <a:buSzTx/>
              <a:buFont typeface="Wingdings" panose="05000000000000000000" pitchFamily="2" charset="2"/>
              <a:buChar char="Ø"/>
            </a:pPr>
            <a:r>
              <a:rPr lang="en-GB" altLang="ar-IQ" sz="2200" b="1" kern="0" dirty="0" smtClean="0">
                <a:latin typeface="Cambria" panose="02040503050406030204" pitchFamily="18" charset="0"/>
              </a:rPr>
              <a:t>Effective treatment and preventive measures not usually available</a:t>
            </a: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223" y="1219200"/>
            <a:ext cx="4130675" cy="47799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860032" y="6095205"/>
            <a:ext cx="4130675" cy="505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9pPr>
          </a:lstStyle>
          <a:p>
            <a:pPr algn="ctr" rtl="1"/>
            <a:r>
              <a:rPr lang="en-GB" altLang="ar-IQ" sz="1600" b="1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National Institute for </a:t>
            </a:r>
            <a:r>
              <a:rPr lang="en-GB" altLang="ar-IQ" sz="16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Infectious</a:t>
            </a:r>
          </a:p>
          <a:p>
            <a:pPr algn="ctr" rtl="1"/>
            <a:r>
              <a:rPr lang="en-GB" altLang="ar-IQ" sz="16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GB" altLang="ar-IQ" sz="1600" b="1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Diseases, Rome, Italy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158564" y="3687901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212745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Examples: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F14124">
                    <a:lumMod val="75000"/>
                  </a:srgb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Ebola, Smallpox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212745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Requirements: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F14124">
                    <a:lumMod val="75000"/>
                  </a:srgb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Dedicated exhaust and vacuum system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F14124">
                    <a:lumMod val="75000"/>
                  </a:srgb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Door, windows, etc. are sealed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F14124">
                    <a:lumMod val="75000"/>
                  </a:srgb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Emergency </a:t>
            </a:r>
            <a:r>
              <a:rPr lang="en-US" sz="2000" b="1" dirty="0" smtClean="0">
                <a:solidFill>
                  <a:srgbClr val="F14124">
                    <a:lumMod val="75000"/>
                  </a:srgb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breathing  air</a:t>
            </a:r>
            <a:r>
              <a:rPr lang="en-US" sz="2000" b="1" dirty="0">
                <a:solidFill>
                  <a:srgbClr val="F14124">
                    <a:lumMod val="75000"/>
                  </a:srgb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000" b="1" dirty="0" smtClean="0">
                <a:solidFill>
                  <a:srgbClr val="F14124">
                    <a:lumMod val="75000"/>
                  </a:srgb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generator </a:t>
            </a:r>
            <a:r>
              <a:rPr lang="en-US" sz="2000" b="1" dirty="0">
                <a:solidFill>
                  <a:srgbClr val="F14124">
                    <a:lumMod val="75000"/>
                  </a:srgb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and exit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rgbClr val="F14124">
                    <a:lumMod val="75000"/>
                  </a:srgb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Special personnel </a:t>
            </a:r>
            <a:r>
              <a:rPr lang="en-US" sz="2000" b="1" dirty="0">
                <a:solidFill>
                  <a:srgbClr val="F14124">
                    <a:lumMod val="75000"/>
                  </a:srgb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suit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rgbClr val="F14124">
                    <a:lumMod val="75000"/>
                  </a:srgb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Level 4 labs are rare! </a:t>
            </a:r>
            <a:endParaRPr lang="ar-IQ" sz="2000" b="1" dirty="0">
              <a:solidFill>
                <a:srgbClr val="F14124">
                  <a:lumMod val="75000"/>
                </a:srgbClr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831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bl4autocla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887238"/>
            <a:ext cx="4536504" cy="391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4000" tIns="144000" rIns="144000" bIns="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defRPr>
            </a:lvl9pPr>
          </a:lstStyle>
          <a:p>
            <a:pPr>
              <a:defRPr/>
            </a:pPr>
            <a:r>
              <a:rPr lang="en-GB" altLang="ar-IQ" kern="0" smtClean="0">
                <a:latin typeface="Arial Black"/>
              </a:rPr>
              <a:t>Risk Group 4</a:t>
            </a:r>
            <a:endParaRPr lang="en-GB" altLang="ar-IQ" kern="0" dirty="0" smtClean="0">
              <a:latin typeface="Arial Black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7239"/>
            <a:ext cx="4032448" cy="3918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38056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</TotalTime>
  <Words>1018</Words>
  <Application>Microsoft Office PowerPoint</Application>
  <PresentationFormat>عرض على الشاشة (3:4)‏</PresentationFormat>
  <Paragraphs>117</Paragraphs>
  <Slides>20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20</vt:i4>
      </vt:variant>
    </vt:vector>
  </HeadingPairs>
  <TitlesOfParts>
    <vt:vector size="21" baseType="lpstr">
      <vt:lpstr>Executive</vt:lpstr>
      <vt:lpstr>   Lec. No. 1 Safety in the microbiological laboratory, Demonstration of laboratory equipment's, their basic functions and handling   Prof. Dr. Rasha M. Othman Assist. Lec. Nada S. Hadi   </vt:lpstr>
      <vt:lpstr>Some definitions: 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Basic principles for biosafety:   </vt:lpstr>
      <vt:lpstr>عرض تقديمي في PowerPoint</vt:lpstr>
      <vt:lpstr>Personal protection:  </vt:lpstr>
      <vt:lpstr>عرض تقديمي في PowerPoint</vt:lpstr>
      <vt:lpstr>عرض تقديمي في PowerPoint</vt:lpstr>
      <vt:lpstr> Procedures :  </vt:lpstr>
      <vt:lpstr>عرض تقديمي في PowerPoint</vt:lpstr>
      <vt:lpstr>عرض تقديمي في PowerPoint</vt:lpstr>
      <vt:lpstr>Collection, transportation and submission of samples for laboratory diagnosis  </vt:lpstr>
      <vt:lpstr>عرض تقديمي في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Safety in the microbiological laboratory, demonstration of laboratory equipment's, their basic functions and handling  </dc:title>
  <dc:creator>Saleh Hadi</dc:creator>
  <cp:lastModifiedBy>Dr.Nada</cp:lastModifiedBy>
  <cp:revision>32</cp:revision>
  <dcterms:created xsi:type="dcterms:W3CDTF">2006-08-16T00:00:00Z</dcterms:created>
  <dcterms:modified xsi:type="dcterms:W3CDTF">2020-12-12T12:26:50Z</dcterms:modified>
</cp:coreProperties>
</file>